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Merriweather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hjP75MLoHtxE0tzSTpfA/33ePc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font" Target="fonts/Roboto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Merriweather-regular.fntdata"/><Relationship Id="rId16" Type="http://schemas.openxmlformats.org/officeDocument/2006/relationships/font" Target="fonts/Roboto-boldItalic.fntdata"/><Relationship Id="rId5" Type="http://schemas.openxmlformats.org/officeDocument/2006/relationships/slide" Target="slides/slide1.xml"/><Relationship Id="rId19" Type="http://schemas.openxmlformats.org/officeDocument/2006/relationships/font" Target="fonts/Merriweather-italic.fntdata"/><Relationship Id="rId6" Type="http://schemas.openxmlformats.org/officeDocument/2006/relationships/slide" Target="slides/slide2.xml"/><Relationship Id="rId18" Type="http://schemas.openxmlformats.org/officeDocument/2006/relationships/font" Target="fonts/Merriweather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5690eb730d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g25690eb730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5bb3db89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" name="Google Shape;69;g25bb3db89a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690eb730d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g25690eb730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5bb3db89a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4" name="Google Shape;84;g25bb3db89a3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5690eb730d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25690eb730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bb3db89a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g25bb3db89a3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ea09b45863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2ea09b4586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5bb3db89a3_0_3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25bb3db89a3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ea09b45863_0_233"/>
          <p:cNvSpPr/>
          <p:nvPr/>
        </p:nvSpPr>
        <p:spPr>
          <a:xfrm>
            <a:off x="-167" y="0"/>
            <a:ext cx="12192029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g2ea09b45863_0_233"/>
          <p:cNvSpPr txBox="1"/>
          <p:nvPr>
            <p:ph type="ctr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" name="Google Shape;12;g2ea09b45863_0_233"/>
          <p:cNvSpPr txBox="1"/>
          <p:nvPr>
            <p:ph idx="1" type="subTitle"/>
          </p:nvPr>
        </p:nvSpPr>
        <p:spPr>
          <a:xfrm>
            <a:off x="415600" y="2504747"/>
            <a:ext cx="5656800" cy="9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g2ea09b45863_0_23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ea09b45863_0_278"/>
          <p:cNvSpPr txBox="1"/>
          <p:nvPr>
            <p:ph hasCustomPrompt="1" type="title"/>
          </p:nvPr>
        </p:nvSpPr>
        <p:spPr>
          <a:xfrm>
            <a:off x="415667" y="1108233"/>
            <a:ext cx="7113300" cy="1659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g2ea09b45863_0_278"/>
          <p:cNvSpPr txBox="1"/>
          <p:nvPr>
            <p:ph idx="1" type="body"/>
          </p:nvPr>
        </p:nvSpPr>
        <p:spPr>
          <a:xfrm>
            <a:off x="415600" y="2828567"/>
            <a:ext cx="7113300" cy="12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g2ea09b45863_0_27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ea09b45863_0_28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ea09b45863_0_256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g2ea09b45863_0_256"/>
          <p:cNvSpPr txBox="1"/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g2ea09b45863_0_25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2ea09b45863_0_243"/>
          <p:cNvSpPr/>
          <p:nvPr/>
        </p:nvSpPr>
        <p:spPr>
          <a:xfrm>
            <a:off x="0" y="0"/>
            <a:ext cx="57519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g2ea09b45863_0_243"/>
          <p:cNvSpPr/>
          <p:nvPr/>
        </p:nvSpPr>
        <p:spPr>
          <a:xfrm>
            <a:off x="0" y="58833"/>
            <a:ext cx="5751356" cy="5865687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1" name="Google Shape;21;g2ea09b45863_0_243"/>
          <p:cNvSpPr/>
          <p:nvPr/>
        </p:nvSpPr>
        <p:spPr>
          <a:xfrm>
            <a:off x="-167" y="0"/>
            <a:ext cx="5755723" cy="5860653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2" name="Google Shape;22;g2ea09b45863_0_243"/>
          <p:cNvSpPr txBox="1"/>
          <p:nvPr>
            <p:ph type="title"/>
          </p:nvPr>
        </p:nvSpPr>
        <p:spPr>
          <a:xfrm>
            <a:off x="415633" y="667900"/>
            <a:ext cx="4941900" cy="3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g2ea09b45863_0_243"/>
          <p:cNvSpPr txBox="1"/>
          <p:nvPr>
            <p:ph idx="1" type="body"/>
          </p:nvPr>
        </p:nvSpPr>
        <p:spPr>
          <a:xfrm>
            <a:off x="6192900" y="667900"/>
            <a:ext cx="5555100" cy="54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4" name="Google Shape;24;g2ea09b45863_0_24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ea09b45863_0_238"/>
          <p:cNvSpPr/>
          <p:nvPr/>
        </p:nvSpPr>
        <p:spPr>
          <a:xfrm>
            <a:off x="0" y="64132"/>
            <a:ext cx="12192029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7" name="Google Shape;27;g2ea09b45863_0_238"/>
          <p:cNvSpPr/>
          <p:nvPr/>
        </p:nvSpPr>
        <p:spPr>
          <a:xfrm>
            <a:off x="0" y="0"/>
            <a:ext cx="12192029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8" name="Google Shape;28;g2ea09b45863_0_238"/>
          <p:cNvSpPr txBox="1"/>
          <p:nvPr>
            <p:ph type="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9" name="Google Shape;29;g2ea09b45863_0_23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ea09b45863_0_250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g2ea09b45863_0_250"/>
          <p:cNvSpPr txBox="1"/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g2ea09b45863_0_250"/>
          <p:cNvSpPr txBox="1"/>
          <p:nvPr>
            <p:ph idx="1" type="body"/>
          </p:nvPr>
        </p:nvSpPr>
        <p:spPr>
          <a:xfrm>
            <a:off x="415600" y="2007600"/>
            <a:ext cx="5333100" cy="4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4" name="Google Shape;34;g2ea09b45863_0_250"/>
          <p:cNvSpPr txBox="1"/>
          <p:nvPr>
            <p:ph idx="2" type="body"/>
          </p:nvPr>
        </p:nvSpPr>
        <p:spPr>
          <a:xfrm>
            <a:off x="6443200" y="2007600"/>
            <a:ext cx="5333100" cy="4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5" name="Google Shape;35;g2ea09b45863_0_25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ea09b45863_0_260"/>
          <p:cNvSpPr/>
          <p:nvPr/>
        </p:nvSpPr>
        <p:spPr>
          <a:xfrm>
            <a:off x="0" y="0"/>
            <a:ext cx="5019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g2ea09b45863_0_260"/>
          <p:cNvSpPr txBox="1"/>
          <p:nvPr>
            <p:ph type="title"/>
          </p:nvPr>
        </p:nvSpPr>
        <p:spPr>
          <a:xfrm>
            <a:off x="415633" y="667900"/>
            <a:ext cx="4170000" cy="24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g2ea09b45863_0_260"/>
          <p:cNvSpPr txBox="1"/>
          <p:nvPr>
            <p:ph idx="1" type="body"/>
          </p:nvPr>
        </p:nvSpPr>
        <p:spPr>
          <a:xfrm>
            <a:off x="415600" y="3187533"/>
            <a:ext cx="4170000" cy="30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g2ea09b45863_0_26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ea09b45863_0_265"/>
          <p:cNvSpPr txBox="1"/>
          <p:nvPr>
            <p:ph type="title"/>
          </p:nvPr>
        </p:nvSpPr>
        <p:spPr>
          <a:xfrm>
            <a:off x="415567" y="1064800"/>
            <a:ext cx="8330400" cy="47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g2ea09b45863_0_26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ea09b45863_0_268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g2ea09b45863_0_268"/>
          <p:cNvSpPr txBox="1"/>
          <p:nvPr>
            <p:ph type="title"/>
          </p:nvPr>
        </p:nvSpPr>
        <p:spPr>
          <a:xfrm>
            <a:off x="415067" y="667900"/>
            <a:ext cx="4939200" cy="27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g2ea09b45863_0_268"/>
          <p:cNvSpPr txBox="1"/>
          <p:nvPr>
            <p:ph idx="1" type="subTitle"/>
          </p:nvPr>
        </p:nvSpPr>
        <p:spPr>
          <a:xfrm>
            <a:off x="406400" y="3502300"/>
            <a:ext cx="4939200" cy="12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g2ea09b45863_0_268"/>
          <p:cNvSpPr txBox="1"/>
          <p:nvPr>
            <p:ph idx="2" type="body"/>
          </p:nvPr>
        </p:nvSpPr>
        <p:spPr>
          <a:xfrm>
            <a:off x="6505367" y="667900"/>
            <a:ext cx="5271900" cy="54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9" name="Google Shape;49;g2ea09b45863_0_26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a09b45863_0_274"/>
          <p:cNvSpPr/>
          <p:nvPr/>
        </p:nvSpPr>
        <p:spPr>
          <a:xfrm>
            <a:off x="0" y="5825333"/>
            <a:ext cx="12192000" cy="103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2ea09b45863_0_274"/>
          <p:cNvSpPr txBox="1"/>
          <p:nvPr>
            <p:ph idx="1" type="body"/>
          </p:nvPr>
        </p:nvSpPr>
        <p:spPr>
          <a:xfrm>
            <a:off x="415600" y="6028533"/>
            <a:ext cx="106392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g2ea09b45863_0_27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ea09b45863_0_22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b="0" i="0" sz="37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b="0" i="0" sz="37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b="0" i="0" sz="37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b="0" i="0" sz="37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b="0" i="0" sz="37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b="0" i="0" sz="37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b="0" i="0" sz="37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b="0" i="0" sz="37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b="0" i="0" sz="37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g2ea09b45863_0_22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b="0" i="0" sz="1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b="0" i="0" sz="15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b="0" i="0" sz="15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b="0" i="0" sz="15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b="0" i="0" sz="15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b="0" i="0" sz="15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b="0" i="0" sz="15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b="0" i="0" sz="15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b="0" i="0" sz="15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g2ea09b45863_0_22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_3eC35LoF4U&amp;list=RD_3eC35LoF4U&amp;start_radio=1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katrina.cecco@aerialevolution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5690eb730d_0_47"/>
          <p:cNvSpPr/>
          <p:nvPr/>
        </p:nvSpPr>
        <p:spPr>
          <a:xfrm>
            <a:off x="1202950" y="2706624"/>
            <a:ext cx="9786000" cy="3549600"/>
          </a:xfrm>
          <a:prstGeom prst="rect">
            <a:avLst/>
          </a:prstGeom>
          <a:solidFill>
            <a:srgbClr val="EDE3DA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31394D"/>
                </a:solidFill>
                <a:latin typeface="Roboto"/>
                <a:ea typeface="Roboto"/>
                <a:cs typeface="Roboto"/>
                <a:sym typeface="Roboto"/>
              </a:rPr>
              <a:t>Big City Fire Department </a:t>
            </a:r>
            <a:r>
              <a:rPr lang="en-US" sz="2400">
                <a:solidFill>
                  <a:srgbClr val="31394D"/>
                </a:solidFill>
                <a:latin typeface="Roboto"/>
                <a:ea typeface="Roboto"/>
                <a:cs typeface="Roboto"/>
                <a:sym typeface="Roboto"/>
              </a:rPr>
              <a:t>is soliciting bids for a firefighting unmanned aerial system (UAS) in the downtown core to make further use of the city’s UAM corridor infrastructure. </a:t>
            </a:r>
            <a:endParaRPr b="0" i="0" sz="2400" u="none" cap="none" strike="noStrike">
              <a:solidFill>
                <a:srgbClr val="3139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1394D"/>
                </a:solidFill>
                <a:latin typeface="Roboto"/>
                <a:ea typeface="Roboto"/>
                <a:cs typeface="Roboto"/>
                <a:sym typeface="Roboto"/>
              </a:rPr>
              <a:t>Proof-of-concept will require multiple challenges:</a:t>
            </a:r>
            <a:endParaRPr b="0" i="0" sz="2400" u="none" cap="none" strike="noStrike">
              <a:solidFill>
                <a:srgbClr val="3139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1394D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rgbClr val="31394D"/>
                </a:solidFill>
                <a:latin typeface="Roboto"/>
                <a:ea typeface="Roboto"/>
                <a:cs typeface="Roboto"/>
                <a:sym typeface="Roboto"/>
              </a:rPr>
              <a:t>Task 1: Fire</a:t>
            </a:r>
            <a:r>
              <a:rPr lang="en-US" sz="2400">
                <a:solidFill>
                  <a:srgbClr val="31394D"/>
                </a:solidFill>
                <a:latin typeface="Roboto"/>
                <a:ea typeface="Roboto"/>
                <a:cs typeface="Roboto"/>
                <a:sym typeface="Roboto"/>
              </a:rPr>
              <a:t> Reconnaissance</a:t>
            </a:r>
            <a:endParaRPr b="0" i="0" sz="2400" u="none" cap="none" strike="noStrike">
              <a:solidFill>
                <a:srgbClr val="3139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1394D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rgbClr val="31394D"/>
                </a:solidFill>
                <a:latin typeface="Roboto"/>
                <a:ea typeface="Roboto"/>
                <a:cs typeface="Roboto"/>
                <a:sym typeface="Roboto"/>
              </a:rPr>
              <a:t>Task 2: Fire </a:t>
            </a:r>
            <a:r>
              <a:rPr lang="en-US" sz="2400">
                <a:solidFill>
                  <a:srgbClr val="31394D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0" i="0" lang="en-US" sz="2400" u="none" cap="none" strike="noStrike">
                <a:solidFill>
                  <a:srgbClr val="31394D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-US" sz="2400">
                <a:solidFill>
                  <a:srgbClr val="31394D"/>
                </a:solidFill>
                <a:latin typeface="Roboto"/>
                <a:ea typeface="Roboto"/>
                <a:cs typeface="Roboto"/>
                <a:sym typeface="Roboto"/>
              </a:rPr>
              <a:t>tinguishing</a:t>
            </a:r>
            <a:endParaRPr b="0" i="0" sz="2400" u="none" cap="none" strike="noStrike">
              <a:solidFill>
                <a:srgbClr val="3139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g25690eb730d_0_47"/>
          <p:cNvSpPr txBox="1"/>
          <p:nvPr>
            <p:ph type="ctrTitle"/>
          </p:nvPr>
        </p:nvSpPr>
        <p:spPr>
          <a:xfrm>
            <a:off x="415600" y="527333"/>
            <a:ext cx="113607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2369"/>
              <a:buFont typeface="Arial"/>
              <a:buNone/>
            </a:pPr>
            <a:r>
              <a:rPr lang="en-US" sz="4688"/>
              <a:t>AEAC SUAS 2026 </a:t>
            </a:r>
            <a:r>
              <a:rPr lang="en-US" sz="4688"/>
              <a:t>ASSESSMENT PREVIEW: </a:t>
            </a:r>
            <a:endParaRPr sz="4688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30119"/>
              <a:buFont typeface="Arial"/>
              <a:buNone/>
            </a:pPr>
            <a:r>
              <a:rPr lang="en-US" sz="3688"/>
              <a:t>URBAN FIREFIGHTING</a:t>
            </a:r>
            <a:endParaRPr sz="3688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cxnSp>
        <p:nvCxnSpPr>
          <p:cNvPr id="66" name="Google Shape;66;g25690eb730d_0_47"/>
          <p:cNvCxnSpPr/>
          <p:nvPr/>
        </p:nvCxnSpPr>
        <p:spPr>
          <a:xfrm flipH="1" rot="10800000">
            <a:off x="1524555" y="1382797"/>
            <a:ext cx="9144000" cy="2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bb3db89a3_0_0"/>
          <p:cNvSpPr txBox="1"/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/>
              <a:t>2026 Urban Firefighting</a:t>
            </a:r>
            <a:endParaRPr sz="3600"/>
          </a:p>
        </p:txBody>
      </p:sp>
      <p:sp>
        <p:nvSpPr>
          <p:cNvPr id="72" name="Google Shape;72;g25bb3db89a3_0_0"/>
          <p:cNvSpPr txBox="1"/>
          <p:nvPr>
            <p:ph idx="4294967295" type="body"/>
          </p:nvPr>
        </p:nvSpPr>
        <p:spPr>
          <a:xfrm>
            <a:off x="838200" y="1828800"/>
            <a:ext cx="10515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 sz="2400"/>
              <a:t>Task 1:</a:t>
            </a:r>
            <a:r>
              <a:rPr lang="en-US" sz="2400"/>
              <a:t> </a:t>
            </a:r>
            <a:r>
              <a:rPr b="1" lang="en-US" sz="2400"/>
              <a:t>Fire Reconnaissance</a:t>
            </a:r>
            <a:endParaRPr b="1"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Recon a fire site before firefighters get there! </a:t>
            </a:r>
            <a:r>
              <a:rPr lang="en-US" sz="2400"/>
              <a:t>Fly as far as possible to a given building while transporting firefighting gear.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Visually inspect the outside of the building, map targets, and stage the equipment at</a:t>
            </a:r>
            <a:r>
              <a:rPr lang="en-US" sz="2400"/>
              <a:t> a safe location</a:t>
            </a:r>
            <a:r>
              <a:rPr lang="en-US" sz="2400"/>
              <a:t>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2400"/>
              <a:t>Task 2: Fire Extinguishing</a:t>
            </a:r>
            <a:endParaRPr b="1"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Respond to calls about a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house on fire</a:t>
            </a:r>
            <a:r>
              <a:rPr lang="en-US" sz="2400"/>
              <a:t>! </a:t>
            </a:r>
            <a:r>
              <a:rPr lang="en-US" sz="2400"/>
              <a:t>Douse indoor and outdoor targets with water.</a:t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Target locations will be unknown, and </a:t>
            </a:r>
            <a:r>
              <a:rPr lang="en-US" sz="2400"/>
              <a:t>different than Task 1 locations.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5690eb730d_0_29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Task 1: </a:t>
            </a:r>
            <a:r>
              <a:rPr lang="en-US" sz="3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Fire Reconnaissance</a:t>
            </a:r>
            <a:endParaRPr sz="36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8" name="Google Shape;78;g25690eb730d_0_29"/>
          <p:cNvSpPr/>
          <p:nvPr/>
        </p:nvSpPr>
        <p:spPr>
          <a:xfrm>
            <a:off x="6535625" y="3610000"/>
            <a:ext cx="5095500" cy="975900"/>
          </a:xfrm>
          <a:prstGeom prst="rect">
            <a:avLst/>
          </a:prstGeom>
          <a:solidFill>
            <a:srgbClr val="EDE3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Equipment Staging</a:t>
            </a:r>
            <a:endParaRPr b="0" i="0" sz="28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g25690eb730d_0_29"/>
          <p:cNvSpPr/>
          <p:nvPr/>
        </p:nvSpPr>
        <p:spPr>
          <a:xfrm>
            <a:off x="6535625" y="1767225"/>
            <a:ext cx="5095500" cy="1035900"/>
          </a:xfrm>
          <a:prstGeom prst="rect">
            <a:avLst/>
          </a:prstGeom>
          <a:solidFill>
            <a:srgbClr val="EDE3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Long-R</a:t>
            </a:r>
            <a:r>
              <a:rPr lang="en-US" sz="2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ange </a:t>
            </a:r>
            <a:r>
              <a:rPr lang="en-US" sz="2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Flying</a:t>
            </a:r>
            <a:endParaRPr b="0" i="0" sz="28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" name="Google Shape;80;g25690eb730d_0_29"/>
          <p:cNvSpPr/>
          <p:nvPr/>
        </p:nvSpPr>
        <p:spPr>
          <a:xfrm>
            <a:off x="6535625" y="5452800"/>
            <a:ext cx="5095500" cy="975900"/>
          </a:xfrm>
          <a:prstGeom prst="rect">
            <a:avLst/>
          </a:prstGeom>
          <a:solidFill>
            <a:srgbClr val="EDE3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Target Localization</a:t>
            </a:r>
            <a:endParaRPr b="0" i="0" sz="28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1" name="Google Shape;81;g25690eb730d_0_29"/>
          <p:cNvPicPr preferRelativeResize="0"/>
          <p:nvPr/>
        </p:nvPicPr>
        <p:blipFill rotWithShape="1">
          <a:blip r:embed="rId3">
            <a:alphaModFix/>
          </a:blip>
          <a:srcRect b="28418" l="0" r="9329" t="0"/>
          <a:stretch/>
        </p:blipFill>
        <p:spPr>
          <a:xfrm>
            <a:off x="980100" y="1683425"/>
            <a:ext cx="4374998" cy="4604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5bb3db89a3_0_10"/>
          <p:cNvSpPr txBox="1"/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/>
              <a:t>Task 1: Fire </a:t>
            </a:r>
            <a:r>
              <a:rPr lang="en-US" sz="3600"/>
              <a:t>Reconnaissance</a:t>
            </a:r>
            <a:endParaRPr sz="3600"/>
          </a:p>
        </p:txBody>
      </p:sp>
      <p:sp>
        <p:nvSpPr>
          <p:cNvPr id="87" name="Google Shape;87;g25bb3db89a3_0_10"/>
          <p:cNvSpPr txBox="1"/>
          <p:nvPr>
            <p:ph idx="4294967295" type="body"/>
          </p:nvPr>
        </p:nvSpPr>
        <p:spPr>
          <a:xfrm>
            <a:off x="838200" y="1825625"/>
            <a:ext cx="10515600" cy="48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Teams dispatch to a </a:t>
            </a:r>
            <a:r>
              <a:rPr lang="en-US" sz="2400"/>
              <a:t>known location by flying as far as possible. Upon arrival, teams drop off firefighting equipment to a safe location and investigate the surrounding area to locate targets.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</a:pPr>
            <a:r>
              <a:rPr b="1" lang="en-US" sz="2400"/>
              <a:t>Goals:</a:t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Perform a l</a:t>
            </a:r>
            <a:r>
              <a:rPr lang="en-US" sz="2400"/>
              <a:t>ong-range flight to arrive at the scene before firefighters.</a:t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Carry and safely drop off heavy firefighting equipment.</a:t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Visually detect targets and localize them in the environment.</a:t>
            </a:r>
            <a:endParaRPr sz="2400"/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</a:pPr>
            <a:r>
              <a:rPr b="1" lang="en-US" sz="2400"/>
              <a:t>Scoring:</a:t>
            </a:r>
            <a:endParaRPr b="1" sz="2400"/>
          </a:p>
          <a:p>
            <a:pPr indent="-381000" lvl="0" marL="457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Target </a:t>
            </a:r>
            <a:r>
              <a:rPr lang="en-US" sz="2400"/>
              <a:t>detection location accuracy</a:t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Distance flown (simulated with laps of a given course)</a:t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Payload fraction</a:t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Safe landing at flightline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5690eb730d_0_16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Task 2: </a:t>
            </a:r>
            <a:r>
              <a:rPr lang="en-US" sz="3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Fire Extinguishing</a:t>
            </a:r>
            <a:endParaRPr b="0" i="0" sz="36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3" name="Google Shape;93;g25690eb730d_0_16"/>
          <p:cNvSpPr/>
          <p:nvPr/>
        </p:nvSpPr>
        <p:spPr>
          <a:xfrm>
            <a:off x="6535625" y="3610013"/>
            <a:ext cx="5095500" cy="975900"/>
          </a:xfrm>
          <a:prstGeom prst="rect">
            <a:avLst/>
          </a:prstGeom>
          <a:solidFill>
            <a:srgbClr val="EDE3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Indoor Flight</a:t>
            </a:r>
            <a:endParaRPr b="0" i="0" sz="28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g25690eb730d_0_16"/>
          <p:cNvSpPr/>
          <p:nvPr/>
        </p:nvSpPr>
        <p:spPr>
          <a:xfrm>
            <a:off x="6535625" y="1767350"/>
            <a:ext cx="5095500" cy="1035900"/>
          </a:xfrm>
          <a:prstGeom prst="rect">
            <a:avLst/>
          </a:prstGeom>
          <a:solidFill>
            <a:srgbClr val="EDE3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Precision Water Targeting</a:t>
            </a:r>
            <a:endParaRPr b="0" i="0" sz="28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g25690eb730d_0_16"/>
          <p:cNvSpPr/>
          <p:nvPr/>
        </p:nvSpPr>
        <p:spPr>
          <a:xfrm>
            <a:off x="6535625" y="5452675"/>
            <a:ext cx="5095500" cy="975900"/>
          </a:xfrm>
          <a:prstGeom prst="rect">
            <a:avLst/>
          </a:prstGeom>
          <a:solidFill>
            <a:srgbClr val="EDE3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Flight Autonomy</a:t>
            </a:r>
            <a:endParaRPr b="0" i="0" sz="28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6" name="Google Shape;96;g25690eb730d_0_16"/>
          <p:cNvPicPr preferRelativeResize="0"/>
          <p:nvPr/>
        </p:nvPicPr>
        <p:blipFill rotWithShape="1">
          <a:blip r:embed="rId3">
            <a:alphaModFix/>
          </a:blip>
          <a:srcRect b="16431" l="0" r="0" t="9417"/>
          <a:stretch/>
        </p:blipFill>
        <p:spPr>
          <a:xfrm>
            <a:off x="1528275" y="1641625"/>
            <a:ext cx="3040150" cy="4890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bb3db89a3_0_15"/>
          <p:cNvSpPr txBox="1"/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/>
              <a:t>Task 2: </a:t>
            </a:r>
            <a:r>
              <a:rPr lang="en-US" sz="3600"/>
              <a:t>Fire Extinguishing</a:t>
            </a:r>
            <a:endParaRPr sz="3600"/>
          </a:p>
        </p:txBody>
      </p:sp>
      <p:sp>
        <p:nvSpPr>
          <p:cNvPr id="102" name="Google Shape;102;g25bb3db89a3_0_15"/>
          <p:cNvSpPr txBox="1"/>
          <p:nvPr>
            <p:ph idx="4294967295" type="body"/>
          </p:nvPr>
        </p:nvSpPr>
        <p:spPr>
          <a:xfrm>
            <a:off x="838200" y="1825625"/>
            <a:ext cx="10515600" cy="48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en-US" sz="2400"/>
              <a:t>Teams </a:t>
            </a:r>
            <a:r>
              <a:rPr lang="en-US" sz="2400"/>
              <a:t>compete</a:t>
            </a:r>
            <a:r>
              <a:rPr lang="en-US" sz="2400"/>
              <a:t> to extinguish fires inside and outside the building by hitting as many targets with water as possible.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</a:pPr>
            <a:r>
              <a:rPr b="1" lang="en-US" sz="2400"/>
              <a:t>Goals:</a:t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Spray water on targets in the area around a given GPS coordinates.</a:t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Targets may be indoors, outdoors, on the ground, elevated, inclined, or partially obscured. </a:t>
            </a:r>
            <a:r>
              <a:rPr lang="en-US" sz="2400"/>
              <a:t>Indoor areas may only be partially lit.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</a:pPr>
            <a:r>
              <a:rPr b="1" lang="en-US" sz="2400"/>
              <a:t>Scoring:</a:t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Differing levels of difficulty per target hit correspond to the amount of points received for each</a:t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Points for various autonomous actions</a:t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Safe landing at flightline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ea09b45863_0_4"/>
          <p:cNvSpPr txBox="1"/>
          <p:nvPr>
            <p:ph idx="4294967295" type="body"/>
          </p:nvPr>
        </p:nvSpPr>
        <p:spPr>
          <a:xfrm>
            <a:off x="838200" y="1825625"/>
            <a:ext cx="10515600" cy="48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Integrate with Big City’s RTM system by following their operational protocols (TBD).</a:t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Different aircraft may be used for the two tasks.</a:t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 maximum of two UAVs is permitted for Task 1. A maximum of one UAV is permitted for Task 2.</a:t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Collectively, UAVs must weigh under 15 kg including payload (firefighting equipment/water) at all times during the operation.</a:t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Batteries may be swapped at the flightline during Task 2, but not Task 1.</a:t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For Task 2, water may be loaded by hand into the UAVs during the flight window. All UAVs must be empty at the start of the flight window.</a:t>
            </a:r>
            <a:endParaRPr sz="2400"/>
          </a:p>
        </p:txBody>
      </p:sp>
      <p:sp>
        <p:nvSpPr>
          <p:cNvPr id="108" name="Google Shape;108;g2ea09b45863_0_4"/>
          <p:cNvSpPr txBox="1"/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/>
              <a:t>Additional Information</a:t>
            </a: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bb3db89a3_0_355"/>
          <p:cNvSpPr txBox="1"/>
          <p:nvPr>
            <p:ph type="title"/>
          </p:nvPr>
        </p:nvSpPr>
        <p:spPr>
          <a:xfrm>
            <a:off x="415633" y="667900"/>
            <a:ext cx="4941900" cy="3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 sz="3600"/>
              <a:t>Important Notes</a:t>
            </a:r>
            <a:endParaRPr sz="3600"/>
          </a:p>
        </p:txBody>
      </p:sp>
      <p:sp>
        <p:nvSpPr>
          <p:cNvPr id="114" name="Google Shape;114;g25bb3db89a3_0_355"/>
          <p:cNvSpPr txBox="1"/>
          <p:nvPr>
            <p:ph idx="1" type="body"/>
          </p:nvPr>
        </p:nvSpPr>
        <p:spPr>
          <a:xfrm>
            <a:off x="6192900" y="667900"/>
            <a:ext cx="5824800" cy="54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2200"/>
              <a:t>This Assessment Preview is intended to give preliminary information to help teams budget for equipment this summer.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</a:pPr>
            <a:r>
              <a:rPr b="1" lang="en-US" sz="2200">
                <a:solidFill>
                  <a:schemeClr val="accent1"/>
                </a:solidFill>
              </a:rPr>
              <a:t>The full CONOPS will be released in September. Details WILL change!</a:t>
            </a:r>
            <a:endParaRPr sz="2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</a:pPr>
            <a:r>
              <a:rPr b="1" lang="en-US" sz="2200">
                <a:solidFill>
                  <a:schemeClr val="accent1"/>
                </a:solidFill>
              </a:rPr>
              <a:t>Please hold your questions on task details until the full CONOPS is released.</a:t>
            </a:r>
            <a:endParaRPr b="1" sz="2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700"/>
              <a:buNone/>
            </a:pPr>
            <a:r>
              <a:rPr lang="en-US" sz="2200"/>
              <a:t>If your team has questions about what equipment will be provided, they may be directed to: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katrina.cecco@aerialevolution.ca</a:t>
            </a:r>
            <a:r>
              <a:rPr lang="en-US" sz="2200"/>
              <a:t>.</a:t>
            </a:r>
            <a:endParaRPr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C93112"/>
      </a:dk1>
      <a:lt1>
        <a:srgbClr val="FFFFFF"/>
      </a:lt1>
      <a:dk2>
        <a:srgbClr val="6B5454"/>
      </a:dk2>
      <a:lt2>
        <a:srgbClr val="626B73"/>
      </a:lt2>
      <a:accent1>
        <a:srgbClr val="5B0F00"/>
      </a:accent1>
      <a:accent2>
        <a:srgbClr val="C12B1B"/>
      </a:accent2>
      <a:accent3>
        <a:srgbClr val="EDE3DA"/>
      </a:accent3>
      <a:accent4>
        <a:srgbClr val="C12B1B"/>
      </a:accent4>
      <a:accent5>
        <a:srgbClr val="DB8A5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2023-05-21T14:00:34Z</dcterms:created>
  <dc:creator>Aleks</dc:creator>
</cp:coreProperties>
</file>